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430" r:id="rId3"/>
    <p:sldId id="320" r:id="rId4"/>
    <p:sldId id="432" r:id="rId5"/>
    <p:sldId id="431" r:id="rId6"/>
    <p:sldId id="433" r:id="rId7"/>
    <p:sldId id="324" r:id="rId8"/>
    <p:sldId id="331" r:id="rId9"/>
    <p:sldId id="323" r:id="rId10"/>
    <p:sldId id="326" r:id="rId11"/>
    <p:sldId id="322" r:id="rId12"/>
    <p:sldId id="327" r:id="rId13"/>
    <p:sldId id="328" r:id="rId14"/>
    <p:sldId id="434" r:id="rId15"/>
    <p:sldId id="330" r:id="rId16"/>
    <p:sldId id="329" r:id="rId17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61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23.07.2023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Problemlösung in </a:t>
            </a:r>
            <a:r>
              <a:rPr lang="de-DE" b="1" dirty="0" err="1">
                <a:solidFill>
                  <a:srgbClr val="C00000"/>
                </a:solidFill>
              </a:rPr>
              <a:t>QGis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579071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Problemstellung in englisch</a:t>
            </a:r>
          </a:p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„QGIS </a:t>
            </a:r>
            <a:r>
              <a:rPr lang="de-DE" dirty="0" err="1">
                <a:solidFill>
                  <a:srgbClr val="003366"/>
                </a:solidFill>
              </a:rPr>
              <a:t>Scalebar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wrong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Richtig „Googlen“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73930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Wichtige Adressen / Foren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4E18A0F0-0358-4292-A361-A3E1B29BE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452517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Stack Overflow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592DA98-9E79-441C-8419-93C704CC2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3501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1. Das Programm „QGIS“ 2. simple das Problem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Scalebar</a:t>
            </a:r>
            <a:r>
              <a:rPr lang="de-DE" dirty="0">
                <a:solidFill>
                  <a:srgbClr val="003366"/>
                </a:solidFill>
              </a:rPr>
              <a:t>) + Fehler</a:t>
            </a:r>
          </a:p>
        </p:txBody>
      </p:sp>
      <p:sp>
        <p:nvSpPr>
          <p:cNvPr id="20" name="Text Box 6">
            <a:extLst>
              <a:ext uri="{FF2B5EF4-FFF2-40B4-BE49-F238E27FC236}">
                <a16:creationId xmlns:a16="http://schemas.microsoft.com/office/drawing/2014/main" id="{CD91289D-DCE5-4A9B-B4A2-CA3D16A4B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9097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„QGIS save </a:t>
            </a:r>
            <a:r>
              <a:rPr lang="de-DE" dirty="0" err="1">
                <a:solidFill>
                  <a:srgbClr val="003366"/>
                </a:solidFill>
              </a:rPr>
              <a:t>layer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shp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21" name="Text Box 6">
            <a:extLst>
              <a:ext uri="{FF2B5EF4-FFF2-40B4-BE49-F238E27FC236}">
                <a16:creationId xmlns:a16="http://schemas.microsoft.com/office/drawing/2014/main" id="{DFAAD770-48AA-48E5-A53D-028569EEC1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415027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QGIS.org</a:t>
            </a:r>
          </a:p>
        </p:txBody>
      </p:sp>
      <p:sp>
        <p:nvSpPr>
          <p:cNvPr id="22" name="Text Box 6">
            <a:extLst>
              <a:ext uri="{FF2B5EF4-FFF2-40B4-BE49-F238E27FC236}">
                <a16:creationId xmlns:a16="http://schemas.microsoft.com/office/drawing/2014/main" id="{09501E18-BBDB-4643-AFB1-2782258035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489451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Youtube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(Tutorials)</a:t>
            </a:r>
          </a:p>
        </p:txBody>
      </p:sp>
    </p:spTree>
    <p:extLst>
      <p:ext uri="{BB962C8B-B14F-4D97-AF65-F5344CB8AC3E}">
        <p14:creationId xmlns:p14="http://schemas.microsoft.com/office/powerpoint/2010/main" val="140332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14" grpId="0"/>
      <p:bldP spid="15" grpId="0"/>
      <p:bldP spid="13" grpId="0"/>
      <p:bldP spid="20" grpId="0"/>
      <p:bldP spid="21" grpId="0"/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CSV Format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52591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Comma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separated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values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CSV</a:t>
            </a: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C9481727-3730-44F1-80EC-5849DC73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93749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Die Werte sind mit einem *,* Komma getrennt</a:t>
            </a: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272737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Typisch:        *;*    */n* (Tabulator)  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Text Box 6">
            <a:extLst>
              <a:ext uri="{FF2B5EF4-FFF2-40B4-BE49-F238E27FC236}">
                <a16:creationId xmlns:a16="http://schemas.microsoft.com/office/drawing/2014/main" id="{74942EB7-C0BA-420D-A914-BC63A7B35E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231579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Es können auch andere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Trenner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(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Seperators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verwendet werden)</a:t>
            </a:r>
          </a:p>
        </p:txBody>
      </p:sp>
    </p:spTree>
    <p:extLst>
      <p:ext uri="{BB962C8B-B14F-4D97-AF65-F5344CB8AC3E}">
        <p14:creationId xmlns:p14="http://schemas.microsoft.com/office/powerpoint/2010/main" val="2223526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29" grpId="0"/>
      <p:bldP spid="30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- CSV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2" y="137181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Recherchieren Sie, wie Sie eine „</a:t>
            </a:r>
            <a:r>
              <a:rPr lang="de-DE" dirty="0" err="1">
                <a:solidFill>
                  <a:srgbClr val="003366"/>
                </a:solidFill>
              </a:rPr>
              <a:t>csv</a:t>
            </a:r>
            <a:r>
              <a:rPr lang="de-DE" dirty="0">
                <a:solidFill>
                  <a:srgbClr val="003366"/>
                </a:solidFill>
              </a:rPr>
              <a:t>“ Datei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einladen können.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91A185CA-631D-4F02-AFD0-9AE270CA4C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2" y="237901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Tipp: Die Datei ist in „UTM Zone 32“ projiziert.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FBF01EBD-8356-4CB0-8CEB-3B2A2E0FBC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2" y="173483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Laden Sie die Datei „class_hunde_utm.csv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ein.</a:t>
            </a:r>
          </a:p>
        </p:txBody>
      </p:sp>
    </p:spTree>
    <p:extLst>
      <p:ext uri="{BB962C8B-B14F-4D97-AF65-F5344CB8AC3E}">
        <p14:creationId xmlns:p14="http://schemas.microsoft.com/office/powerpoint/2010/main" val="304754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Linguistische Karten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34004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Räumliche Verteilung eines Phänomens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C453ED-6D6D-4BBA-80D4-78257E55E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354" y="1709373"/>
            <a:ext cx="6674045" cy="471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6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Legende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340041"/>
            <a:ext cx="331567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„Auto-Update“ ausschalten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95E461-0A7D-4CA1-9C90-C95A4FC27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238" y="1096965"/>
            <a:ext cx="3530560" cy="4675734"/>
          </a:xfrm>
          <a:prstGeom prst="rect">
            <a:avLst/>
          </a:prstGeom>
        </p:spPr>
      </p:pic>
      <p:sp>
        <p:nvSpPr>
          <p:cNvPr id="9" name="Text Box 4">
            <a:extLst>
              <a:ext uri="{FF2B5EF4-FFF2-40B4-BE49-F238E27FC236}">
                <a16:creationId xmlns:a16="http://schemas.microsoft.com/office/drawing/2014/main" id="{E29AA0B8-64A0-4EC7-BA7F-04DF11E06F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3" y="1767783"/>
            <a:ext cx="3769035" cy="1089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(+) – Layer hinzufügen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(-) – Layer oder Eintrag löschen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(^) – Layer Reihenfolge ändern</a:t>
            </a: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9FCB188D-FF5B-41F9-974C-0B8093BD31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2" y="2857312"/>
            <a:ext cx="376903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Gruppieren durch „Gruppe hinzufügen“ und Verschieben</a:t>
            </a: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AF933409-0968-4F83-980C-A9ECEF2C36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1" y="4519016"/>
            <a:ext cx="376903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Wie üblich lassen sich Schriftart,-größe,-farbe ändern.</a:t>
            </a:r>
          </a:p>
        </p:txBody>
      </p:sp>
      <p:sp>
        <p:nvSpPr>
          <p:cNvPr id="12" name="Text Box 4">
            <a:extLst>
              <a:ext uri="{FF2B5EF4-FFF2-40B4-BE49-F238E27FC236}">
                <a16:creationId xmlns:a16="http://schemas.microsoft.com/office/drawing/2014/main" id="{52BB2536-C743-41D8-ABB3-6A8C6A6755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1" y="3694242"/>
            <a:ext cx="376903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„Columns“ organisiert den Aufbau der Legende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D048BAB-13AC-4C70-A7C1-794B7052159D}"/>
              </a:ext>
            </a:extLst>
          </p:cNvPr>
          <p:cNvCxnSpPr>
            <a:cxnSpLocks/>
          </p:cNvCxnSpPr>
          <p:nvPr/>
        </p:nvCxnSpPr>
        <p:spPr>
          <a:xfrm>
            <a:off x="3427970" y="1552982"/>
            <a:ext cx="3456534" cy="18687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EBFD680-9DB4-4874-9CCC-01E162E88CA6}"/>
              </a:ext>
            </a:extLst>
          </p:cNvPr>
          <p:cNvCxnSpPr>
            <a:cxnSpLocks/>
          </p:cNvCxnSpPr>
          <p:nvPr/>
        </p:nvCxnSpPr>
        <p:spPr>
          <a:xfrm>
            <a:off x="3780295" y="2333448"/>
            <a:ext cx="3104209" cy="24383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380AD34-C6E3-4B89-94E3-BCD448944FBA}"/>
              </a:ext>
            </a:extLst>
          </p:cNvPr>
          <p:cNvCxnSpPr>
            <a:cxnSpLocks/>
          </p:cNvCxnSpPr>
          <p:nvPr/>
        </p:nvCxnSpPr>
        <p:spPr>
          <a:xfrm>
            <a:off x="3670702" y="3251760"/>
            <a:ext cx="3526300" cy="15200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D1A4D2C-881A-43EA-AB9C-D2ABD53AEB7D}"/>
              </a:ext>
            </a:extLst>
          </p:cNvPr>
          <p:cNvCxnSpPr>
            <a:cxnSpLocks/>
          </p:cNvCxnSpPr>
          <p:nvPr/>
        </p:nvCxnSpPr>
        <p:spPr>
          <a:xfrm>
            <a:off x="3983200" y="4120714"/>
            <a:ext cx="2901304" cy="12167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340159D-83E8-4AD2-9610-958B57965829}"/>
              </a:ext>
            </a:extLst>
          </p:cNvPr>
          <p:cNvCxnSpPr>
            <a:cxnSpLocks/>
          </p:cNvCxnSpPr>
          <p:nvPr/>
        </p:nvCxnSpPr>
        <p:spPr>
          <a:xfrm>
            <a:off x="3873892" y="4974555"/>
            <a:ext cx="3010612" cy="2029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965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9" grpId="0"/>
      <p:bldP spid="10" grpId="0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Linguistische Karten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1754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Was Sie bisher gelernt haben und </a:t>
            </a:r>
            <a:r>
              <a:rPr lang="de-DE">
                <a:solidFill>
                  <a:srgbClr val="003366"/>
                </a:solidFill>
              </a:rPr>
              <a:t>jetzt schon </a:t>
            </a:r>
            <a:r>
              <a:rPr lang="de-DE" dirty="0">
                <a:solidFill>
                  <a:srgbClr val="003366"/>
                </a:solidFill>
              </a:rPr>
              <a:t>können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B8B946-F002-4097-BCDD-09091DCB4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304" y="1486881"/>
            <a:ext cx="5877392" cy="484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51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>
                <a:solidFill>
                  <a:srgbClr val="C00000"/>
                </a:solidFill>
              </a:rPr>
              <a:t>Übungsaufgabe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340041"/>
            <a:ext cx="8507413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die Verteilung des Wortes Hunde („class_hunde_utm.csv“ 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Probieren Sie Farben und Symbole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ZB: Größere Punkte für die weniger dominanten Klassen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Hellere Farben für die dominante Klasse.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Wenden Sie, was Sie bisher über Kartenerstellung gelernt haben an.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r>
              <a:rPr lang="de-DE" dirty="0">
                <a:solidFill>
                  <a:srgbClr val="003366"/>
                </a:solidFill>
              </a:rPr>
              <a:t>Laden Sie ein DEM herunter, erstellen Sie ein </a:t>
            </a:r>
            <a:r>
              <a:rPr lang="de-DE" dirty="0" err="1">
                <a:solidFill>
                  <a:srgbClr val="003366"/>
                </a:solidFill>
              </a:rPr>
              <a:t>Hillshade</a:t>
            </a:r>
            <a:r>
              <a:rPr lang="de-DE" dirty="0">
                <a:solidFill>
                  <a:srgbClr val="003366"/>
                </a:solidFill>
              </a:rPr>
              <a:t> und oder Höhenlinien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r>
              <a:rPr lang="de-DE" dirty="0">
                <a:solidFill>
                  <a:srgbClr val="003366"/>
                </a:solidFill>
              </a:rPr>
              <a:t>Fügen Sie eine Legende, Maßstabsleiste und Text hinzu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r>
              <a:rPr lang="de-DE" dirty="0">
                <a:solidFill>
                  <a:srgbClr val="003366"/>
                </a:solidFill>
              </a:rPr>
              <a:t>Speichern Sie ihre Karte als Image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endParaRPr lang="de-DE" dirty="0">
              <a:solidFill>
                <a:srgbClr val="003366"/>
              </a:solidFill>
            </a:endParaRPr>
          </a:p>
          <a:p>
            <a:pPr marL="0" indent="0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Reichen Sie Ihre Karte gerne für ein Feedback ein!</a:t>
            </a:r>
          </a:p>
        </p:txBody>
      </p:sp>
    </p:spTree>
    <p:extLst>
      <p:ext uri="{BB962C8B-B14F-4D97-AF65-F5344CB8AC3E}">
        <p14:creationId xmlns:p14="http://schemas.microsoft.com/office/powerpoint/2010/main" val="108451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8" name="Group 378">
            <a:extLst>
              <a:ext uri="{FF2B5EF4-FFF2-40B4-BE49-F238E27FC236}">
                <a16:creationId xmlns:a16="http://schemas.microsoft.com/office/drawing/2014/main" id="{F7033256-CC95-4133-8DB5-2BDF39E066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6951078"/>
              </p:ext>
            </p:extLst>
          </p:nvPr>
        </p:nvGraphicFramePr>
        <p:xfrm>
          <a:off x="318294" y="835534"/>
          <a:ext cx="7988219" cy="320040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(3)    Vektordaten und Visualisierung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Schummerung und Höhenlinien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29.6.2023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(5)    Projektionen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(6)    Drucklayout, Übersichtskarten, Linguistische (thematische) Karten, CSV-Format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(7)    Digitalisierung und Kartierung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(8)    Ausdrücke, Arbeiten mit der Attributtabelle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(9)    Einführung in die Fernerkundung, Rasterrechner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(10)  Repetitorium, Vergabe der Prüfungsleistung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15.9.2023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Abgabe Prüfungsleistung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60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Druck Layout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Standard Formate (DIN)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188702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Hoch und Querformat (je nach Ausdehnung des abzubildenden Gebietes)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Seite formatieren</a:t>
            </a: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C9481727-3730-44F1-80EC-5849DC73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269354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Mehrere Karten / Seiten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306287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„Lock </a:t>
            </a:r>
            <a:r>
              <a:rPr lang="de-DE" dirty="0" err="1">
                <a:solidFill>
                  <a:srgbClr val="003366"/>
                </a:solidFill>
              </a:rPr>
              <a:t>Layers</a:t>
            </a:r>
            <a:r>
              <a:rPr lang="de-DE" dirty="0">
                <a:solidFill>
                  <a:srgbClr val="003366"/>
                </a:solidFill>
              </a:rPr>
              <a:t>“ speichert die </a:t>
            </a:r>
            <a:r>
              <a:rPr lang="de-DE" b="1" dirty="0">
                <a:solidFill>
                  <a:srgbClr val="003366"/>
                </a:solidFill>
              </a:rPr>
              <a:t>aktuellen</a:t>
            </a:r>
            <a:r>
              <a:rPr lang="de-DE" dirty="0">
                <a:solidFill>
                  <a:srgbClr val="003366"/>
                </a:solidFill>
              </a:rPr>
              <a:t> Layer und Designs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FE96967-B08D-4F81-90EE-8E56F34518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41319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Als Image exportieren, erzeugt ein Image für jede Seite im Print Layout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Text Box 6">
            <a:extLst>
              <a:ext uri="{FF2B5EF4-FFF2-40B4-BE49-F238E27FC236}">
                <a16:creationId xmlns:a16="http://schemas.microsoft.com/office/drawing/2014/main" id="{2193E0AC-873B-4EF9-BD07-990FB77BC4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17825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„Custom“ für eigene Definition von Länge und Breite des Kartenblattes</a:t>
            </a:r>
          </a:p>
        </p:txBody>
      </p:sp>
    </p:spTree>
    <p:extLst>
      <p:ext uri="{BB962C8B-B14F-4D97-AF65-F5344CB8AC3E}">
        <p14:creationId xmlns:p14="http://schemas.microsoft.com/office/powerpoint/2010/main" val="8476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29" grpId="0"/>
      <p:bldP spid="30" grpId="0"/>
      <p:bldP spid="13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5B66A4-8489-4E4B-95D3-F663EBD95F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881747"/>
            <a:ext cx="8430458" cy="509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433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- Druck Layout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59179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3 Kartenblätter (Seiten)</a:t>
            </a: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C9481727-3730-44F1-80EC-5849DC73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6" y="3360085"/>
            <a:ext cx="850741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Ändern Sie für jedes Kartenblatt das Design der Layer und verändern Sie den Kartenausschnitt. Wechseln Sie dazu in </a:t>
            </a:r>
            <a:r>
              <a:rPr lang="de-DE" b="1" dirty="0" err="1">
                <a:solidFill>
                  <a:srgbClr val="003366"/>
                </a:solidFill>
              </a:rPr>
              <a:t>Qgis</a:t>
            </a:r>
            <a:r>
              <a:rPr lang="de-DE" b="1" dirty="0">
                <a:solidFill>
                  <a:srgbClr val="003366"/>
                </a:solidFill>
              </a:rPr>
              <a:t> und ändern dort das Design und Wechsel Sie dann zurück ins „Print Layout“ und aktualisieren Sie die Darstellung. Verwenden Sie „Lock </a:t>
            </a:r>
            <a:r>
              <a:rPr lang="de-DE" b="1" dirty="0" err="1">
                <a:solidFill>
                  <a:srgbClr val="003366"/>
                </a:solidFill>
              </a:rPr>
              <a:t>Layers</a:t>
            </a:r>
            <a:r>
              <a:rPr lang="de-DE" b="1" dirty="0">
                <a:solidFill>
                  <a:srgbClr val="003366"/>
                </a:solidFill>
              </a:rPr>
              <a:t>“ zum speichern der aktuellen Darstellung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1" y="4848338"/>
            <a:ext cx="8507413" cy="1089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A3 – Ausschnitt Deutsches Reich</a:t>
            </a:r>
          </a:p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A4 – Ausschnitt heutiges Deutschland, Orte kategorisiert nach Einwohnern</a:t>
            </a:r>
          </a:p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A5 – Europa, kategorisiert nach „</a:t>
            </a:r>
            <a:r>
              <a:rPr lang="de-DE" dirty="0" err="1">
                <a:solidFill>
                  <a:srgbClr val="003366"/>
                </a:solidFill>
              </a:rPr>
              <a:t>pop_max</a:t>
            </a:r>
            <a:r>
              <a:rPr lang="de-DE" dirty="0">
                <a:solidFill>
                  <a:srgbClr val="003366"/>
                </a:solidFill>
              </a:rPr>
              <a:t>“ bei „</a:t>
            </a:r>
            <a:r>
              <a:rPr lang="de-DE" dirty="0" err="1">
                <a:solidFill>
                  <a:srgbClr val="003366"/>
                </a:solidFill>
              </a:rPr>
              <a:t>countrys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FE96967-B08D-4F81-90EE-8E56F34518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2" y="595844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Exportieren Sie die 3 Karten als Image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Text Box 4">
            <a:extLst>
              <a:ext uri="{FF2B5EF4-FFF2-40B4-BE49-F238E27FC236}">
                <a16:creationId xmlns:a16="http://schemas.microsoft.com/office/drawing/2014/main" id="{1985F4D2-5506-4ECE-A00D-497D49E704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92017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1x A3 Quer, 1x A4 Längs und 1x A5 Quer</a:t>
            </a:r>
          </a:p>
        </p:txBody>
      </p:sp>
      <p:sp>
        <p:nvSpPr>
          <p:cNvPr id="20" name="Text Box 4">
            <a:extLst>
              <a:ext uri="{FF2B5EF4-FFF2-40B4-BE49-F238E27FC236}">
                <a16:creationId xmlns:a16="http://schemas.microsoft.com/office/drawing/2014/main" id="{33B731E7-8688-4CD1-8148-41A12656B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12560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Laden Sie die </a:t>
            </a:r>
            <a:r>
              <a:rPr lang="de-DE" b="1" dirty="0" err="1">
                <a:solidFill>
                  <a:srgbClr val="003366"/>
                </a:solidFill>
              </a:rPr>
              <a:t>Vectordaten</a:t>
            </a:r>
            <a:r>
              <a:rPr lang="de-DE" b="1" dirty="0">
                <a:solidFill>
                  <a:srgbClr val="003366"/>
                </a:solidFill>
              </a:rPr>
              <a:t> „Session_06“ in ein neuen </a:t>
            </a:r>
            <a:r>
              <a:rPr lang="de-DE" b="1" dirty="0" err="1">
                <a:solidFill>
                  <a:srgbClr val="003366"/>
                </a:solidFill>
              </a:rPr>
              <a:t>Qgis</a:t>
            </a:r>
            <a:r>
              <a:rPr lang="de-DE" b="1" dirty="0">
                <a:solidFill>
                  <a:srgbClr val="003366"/>
                </a:solidFill>
              </a:rPr>
              <a:t> Projekt</a:t>
            </a:r>
          </a:p>
        </p:txBody>
      </p:sp>
      <p:sp>
        <p:nvSpPr>
          <p:cNvPr id="22" name="Text Box 4">
            <a:extLst>
              <a:ext uri="{FF2B5EF4-FFF2-40B4-BE49-F238E27FC236}">
                <a16:creationId xmlns:a16="http://schemas.microsoft.com/office/drawing/2014/main" id="{F19A32FF-6FB7-4BCE-85B8-4B3B6BCD88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46456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1x A3 Quer, 1x A4 Längs und 1x A5 Quer</a:t>
            </a:r>
          </a:p>
        </p:txBody>
      </p:sp>
      <p:sp>
        <p:nvSpPr>
          <p:cNvPr id="23" name="Text Box 4">
            <a:extLst>
              <a:ext uri="{FF2B5EF4-FFF2-40B4-BE49-F238E27FC236}">
                <a16:creationId xmlns:a16="http://schemas.microsoft.com/office/drawing/2014/main" id="{8461150F-2169-49DA-A78A-768BA39A87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186753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Visualisieren Sie die </a:t>
            </a:r>
            <a:r>
              <a:rPr lang="de-DE" b="1" dirty="0" err="1">
                <a:solidFill>
                  <a:srgbClr val="003366"/>
                </a:solidFill>
              </a:rPr>
              <a:t>Vectordaten</a:t>
            </a:r>
            <a:endParaRPr lang="de-DE" b="1" dirty="0">
              <a:solidFill>
                <a:srgbClr val="003366"/>
              </a:solidFill>
            </a:endParaRPr>
          </a:p>
        </p:txBody>
      </p:sp>
      <p:sp>
        <p:nvSpPr>
          <p:cNvPr id="24" name="Text Box 4">
            <a:extLst>
              <a:ext uri="{FF2B5EF4-FFF2-40B4-BE49-F238E27FC236}">
                <a16:creationId xmlns:a16="http://schemas.microsoft.com/office/drawing/2014/main" id="{02E1806D-FBBD-41D9-B7CE-C6BAC4984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2655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Wechsel Sie zum „Print Layout“</a:t>
            </a:r>
          </a:p>
        </p:txBody>
      </p:sp>
    </p:spTree>
    <p:extLst>
      <p:ext uri="{BB962C8B-B14F-4D97-AF65-F5344CB8AC3E}">
        <p14:creationId xmlns:p14="http://schemas.microsoft.com/office/powerpoint/2010/main" val="2940259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9" grpId="0"/>
      <p:bldP spid="30" grpId="0"/>
      <p:bldP spid="13" grpId="0"/>
      <p:bldP spid="19" grpId="0"/>
      <p:bldP spid="20" grpId="0"/>
      <p:bldP spid="22" grpId="0"/>
      <p:bldP spid="23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Optionale vertiefende Übung - Druck Layout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DED29D0E-0A9D-4DAE-BAB9-9E1FFEF060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43659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Optional – Weltkarte 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19253FF9-F2E5-47EE-8208-9BA2A66E4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76014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Verwenden Sie „ne_10m_admin_0_countries.shp“ (WGS84)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6E286AA7-CF89-46E4-B15F-162E7AD0B4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033398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Passen Sie das Kartenblatt („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costum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“) so an, dass die Welt ohne Rand</a:t>
            </a:r>
          </a:p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auf dem Kartenblatt dargestellt wird.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EFE39668-2CD7-4F36-8E1B-9C918BA24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99030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Erstellen Sie ein Image</a:t>
            </a:r>
          </a:p>
        </p:txBody>
      </p:sp>
    </p:spTree>
    <p:extLst>
      <p:ext uri="{BB962C8B-B14F-4D97-AF65-F5344CB8AC3E}">
        <p14:creationId xmlns:p14="http://schemas.microsoft.com/office/powerpoint/2010/main" val="3070622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Overview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Map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2" y="1375747"/>
            <a:ext cx="6569849" cy="464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33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Overview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Map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71573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Übersichtskarte / Teilkarte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4E18A0F0-0358-4292-A361-A3E1B29BE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22751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Mehrere Karten („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add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“) auf einem Kartenblatt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E92A1DB0-4967-435F-A18C-C4B184D9E2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59685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Mit 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Overview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 kann die Ausdehnung auf einer anderen Karte dargestellt werden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7D7799A6-4531-4925-B162-C0293170AD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98438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Maßstab muss sich auf die Karte beziehen!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064942CE-6B9C-497F-8601-36FE7A613D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69" y="333551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Achtung! Der Maßstab benötigt eine planare Projektion (WGS84 ungeeignet)</a:t>
            </a:r>
          </a:p>
        </p:txBody>
      </p:sp>
    </p:spTree>
    <p:extLst>
      <p:ext uri="{BB962C8B-B14F-4D97-AF65-F5344CB8AC3E}">
        <p14:creationId xmlns:p14="http://schemas.microsoft.com/office/powerpoint/2010/main" val="2223249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- </a:t>
            </a:r>
            <a:r>
              <a:rPr lang="de-DE" b="1" dirty="0" err="1">
                <a:solidFill>
                  <a:srgbClr val="C00000"/>
                </a:solidFill>
              </a:rPr>
              <a:t>Overview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Map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C9481727-3730-44F1-80EC-5849DC73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09910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Sie eine einfache Karte für Deutschland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43858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die Polygone 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Kategorisiert nach Name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Text Box 4">
            <a:extLst>
              <a:ext uri="{FF2B5EF4-FFF2-40B4-BE49-F238E27FC236}">
                <a16:creationId xmlns:a16="http://schemas.microsoft.com/office/drawing/2014/main" id="{4FE300FC-2B69-4896-BF8C-4F454B3943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34736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Laden Sie die „</a:t>
            </a:r>
            <a:r>
              <a:rPr lang="de-DE" b="1" dirty="0" err="1">
                <a:solidFill>
                  <a:srgbClr val="003366"/>
                </a:solidFill>
              </a:rPr>
              <a:t>Countrys</a:t>
            </a:r>
            <a:r>
              <a:rPr lang="de-DE" b="1" dirty="0">
                <a:solidFill>
                  <a:srgbClr val="003366"/>
                </a:solidFill>
              </a:rPr>
              <a:t>“ aus „Session_06“ in ein neuen </a:t>
            </a:r>
            <a:r>
              <a:rPr lang="de-DE" b="1" dirty="0" err="1">
                <a:solidFill>
                  <a:srgbClr val="003366"/>
                </a:solidFill>
              </a:rPr>
              <a:t>Qgis</a:t>
            </a:r>
            <a:r>
              <a:rPr lang="de-DE" b="1" dirty="0">
                <a:solidFill>
                  <a:srgbClr val="003366"/>
                </a:solidFill>
              </a:rPr>
              <a:t> Projekt</a:t>
            </a:r>
          </a:p>
        </p:txBody>
      </p:sp>
      <p:sp>
        <p:nvSpPr>
          <p:cNvPr id="22" name="Text Box 6">
            <a:extLst>
              <a:ext uri="{FF2B5EF4-FFF2-40B4-BE49-F238E27FC236}">
                <a16:creationId xmlns:a16="http://schemas.microsoft.com/office/drawing/2014/main" id="{8480ED72-458C-4148-89CD-E79AF82F6E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86435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Sie  eine Übersichtskarte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Text Box 6">
            <a:extLst>
              <a:ext uri="{FF2B5EF4-FFF2-40B4-BE49-F238E27FC236}">
                <a16:creationId xmlns:a16="http://schemas.microsoft.com/office/drawing/2014/main" id="{E9E8BC25-B92D-483D-9F91-1B9C82A192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320383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Verwenden Sie für diese Übersichtskarte die Ausdehnung von Europa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 Box 6">
            <a:extLst>
              <a:ext uri="{FF2B5EF4-FFF2-40B4-BE49-F238E27FC236}">
                <a16:creationId xmlns:a16="http://schemas.microsoft.com/office/drawing/2014/main" id="{B17E3D09-A2BC-4DD5-9AD1-06CAD0AD3C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3564779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Verwenden Sie „</a:t>
            </a:r>
            <a:r>
              <a:rPr lang="de-DE" dirty="0" err="1">
                <a:solidFill>
                  <a:srgbClr val="003366"/>
                </a:solidFill>
              </a:rPr>
              <a:t>Overview</a:t>
            </a:r>
            <a:r>
              <a:rPr lang="de-DE" dirty="0">
                <a:solidFill>
                  <a:srgbClr val="003366"/>
                </a:solidFill>
              </a:rPr>
              <a:t>“ und zeigen Sie auf der Übersichtskarte die Ausdehnung der Hauptkarte von Deutschland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0949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20" grpId="0"/>
      <p:bldP spid="22" grpId="0"/>
      <p:bldP spid="23" grpId="0"/>
      <p:bldP spid="24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868</Words>
  <Application>Microsoft Office PowerPoint</Application>
  <PresentationFormat>On-screen Show (4:3)</PresentationFormat>
  <Paragraphs>123</Paragraphs>
  <Slides>16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09_germanistik</vt:lpstr>
      <vt:lpstr>Image</vt:lpstr>
      <vt:lpstr>Einführung in die Computerkartographie SS 2023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89</cp:revision>
  <dcterms:created xsi:type="dcterms:W3CDTF">2022-02-21T14:57:57Z</dcterms:created>
  <dcterms:modified xsi:type="dcterms:W3CDTF">2023-07-23T13:02:56Z</dcterms:modified>
</cp:coreProperties>
</file>

<file path=docProps/thumbnail.jpeg>
</file>